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72" r:id="rId7"/>
    <p:sldId id="262" r:id="rId8"/>
    <p:sldId id="264" r:id="rId9"/>
    <p:sldId id="265" r:id="rId10"/>
    <p:sldId id="266" r:id="rId11"/>
    <p:sldId id="274" r:id="rId12"/>
    <p:sldId id="269" r:id="rId13"/>
    <p:sldId id="267" r:id="rId14"/>
    <p:sldId id="263" r:id="rId15"/>
    <p:sldId id="270" r:id="rId16"/>
    <p:sldId id="271" r:id="rId17"/>
    <p:sldId id="273" r:id="rId18"/>
    <p:sldId id="276" r:id="rId19"/>
    <p:sldId id="277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90" y="1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46B20-FDC2-4595-AB68-CA47DFFA56B2}" type="datetimeFigureOut">
              <a:rPr lang="en-GB" smtClean="0"/>
              <a:t>02/07/2014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C28BC-3579-4D09-8D1A-DE701B9631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162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46B20-FDC2-4595-AB68-CA47DFFA56B2}" type="datetimeFigureOut">
              <a:rPr lang="en-GB" smtClean="0"/>
              <a:t>02/07/2014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C28BC-3579-4D09-8D1A-DE701B9631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859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46B20-FDC2-4595-AB68-CA47DFFA56B2}" type="datetimeFigureOut">
              <a:rPr lang="en-GB" smtClean="0"/>
              <a:t>02/07/2014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C28BC-3579-4D09-8D1A-DE701B9631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604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46B20-FDC2-4595-AB68-CA47DFFA56B2}" type="datetimeFigureOut">
              <a:rPr lang="en-GB" smtClean="0"/>
              <a:t>02/07/2014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C28BC-3579-4D09-8D1A-DE701B9631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525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46B20-FDC2-4595-AB68-CA47DFFA56B2}" type="datetimeFigureOut">
              <a:rPr lang="en-GB" smtClean="0"/>
              <a:t>02/07/2014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C28BC-3579-4D09-8D1A-DE701B9631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09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46B20-FDC2-4595-AB68-CA47DFFA56B2}" type="datetimeFigureOut">
              <a:rPr lang="en-GB" smtClean="0"/>
              <a:t>02/07/2014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C28BC-3579-4D09-8D1A-DE701B9631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081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46B20-FDC2-4595-AB68-CA47DFFA56B2}" type="datetimeFigureOut">
              <a:rPr lang="en-GB" smtClean="0"/>
              <a:t>02/07/2014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C28BC-3579-4D09-8D1A-DE701B9631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448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46B20-FDC2-4595-AB68-CA47DFFA56B2}" type="datetimeFigureOut">
              <a:rPr lang="en-GB" smtClean="0"/>
              <a:t>02/07/2014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C28BC-3579-4D09-8D1A-DE701B9631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89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46B20-FDC2-4595-AB68-CA47DFFA56B2}" type="datetimeFigureOut">
              <a:rPr lang="en-GB" smtClean="0"/>
              <a:t>02/07/2014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C28BC-3579-4D09-8D1A-DE701B9631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086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46B20-FDC2-4595-AB68-CA47DFFA56B2}" type="datetimeFigureOut">
              <a:rPr lang="en-GB" smtClean="0"/>
              <a:t>02/07/2014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C28BC-3579-4D09-8D1A-DE701B9631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631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46B20-FDC2-4595-AB68-CA47DFFA56B2}" type="datetimeFigureOut">
              <a:rPr lang="en-GB" smtClean="0"/>
              <a:t>02/07/2014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C28BC-3579-4D09-8D1A-DE701B9631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001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46B20-FDC2-4595-AB68-CA47DFFA56B2}" type="datetimeFigureOut">
              <a:rPr lang="en-GB" smtClean="0"/>
              <a:t>02/07/2014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C28BC-3579-4D09-8D1A-DE701B9631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693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ncaster.gov.uk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7159" y="158148"/>
            <a:ext cx="9622220" cy="2387600"/>
          </a:xfrm>
        </p:spPr>
        <p:txBody>
          <a:bodyPr/>
          <a:lstStyle/>
          <a:p>
            <a:r>
              <a:rPr lang="en-GB" dirty="0" smtClean="0"/>
              <a:t>LANCASTER CITY COUNCIL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HOUSING STANDARDS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3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FIRE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53471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altLang="zh-CN" b="1" dirty="0">
                <a:ea typeface="SimSun" panose="02010600030101010101" pitchFamily="2" charset="-122"/>
              </a:rPr>
              <a:t>I have listed </a:t>
            </a:r>
            <a:r>
              <a:rPr lang="en-GB" altLang="zh-CN" b="1" dirty="0" smtClean="0">
                <a:ea typeface="SimSun" panose="02010600030101010101" pitchFamily="2" charset="-122"/>
              </a:rPr>
              <a:t>below common </a:t>
            </a:r>
            <a:r>
              <a:rPr lang="en-GB" altLang="zh-CN" b="1" dirty="0">
                <a:ea typeface="SimSun" panose="02010600030101010101" pitchFamily="2" charset="-122"/>
              </a:rPr>
              <a:t>areas of concerns found in local premises:</a:t>
            </a:r>
          </a:p>
          <a:p>
            <a:pPr>
              <a:buNone/>
            </a:pPr>
            <a:endParaRPr lang="en-GB" altLang="zh-CN" b="1" dirty="0">
              <a:ea typeface="SimSun" panose="02010600030101010101" pitchFamily="2" charset="-122"/>
            </a:endParaRPr>
          </a:p>
          <a:p>
            <a:pPr lvl="1"/>
            <a:r>
              <a:rPr lang="en-GB" altLang="zh-CN" b="1" dirty="0">
                <a:ea typeface="SimSun" panose="02010600030101010101" pitchFamily="2" charset="-122"/>
              </a:rPr>
              <a:t>Fire detection heads missing</a:t>
            </a:r>
          </a:p>
          <a:p>
            <a:pPr lvl="1"/>
            <a:r>
              <a:rPr lang="en-GB" altLang="zh-CN" b="1" dirty="0">
                <a:ea typeface="SimSun" panose="02010600030101010101" pitchFamily="2" charset="-122"/>
              </a:rPr>
              <a:t>Fire detection heads covered up</a:t>
            </a:r>
          </a:p>
          <a:p>
            <a:pPr lvl="1"/>
            <a:r>
              <a:rPr lang="en-GB" altLang="zh-CN" b="1" dirty="0">
                <a:ea typeface="SimSun" panose="02010600030101010101" pitchFamily="2" charset="-122"/>
              </a:rPr>
              <a:t>Fire door closers removed </a:t>
            </a:r>
          </a:p>
          <a:p>
            <a:pPr lvl="1"/>
            <a:r>
              <a:rPr lang="en-GB" altLang="zh-CN" b="1" dirty="0">
                <a:ea typeface="SimSun" panose="02010600030101010101" pitchFamily="2" charset="-122"/>
              </a:rPr>
              <a:t>Fire doors wedged open</a:t>
            </a:r>
          </a:p>
          <a:p>
            <a:pPr lvl="1"/>
            <a:r>
              <a:rPr lang="en-GB" altLang="zh-CN" b="1" dirty="0">
                <a:ea typeface="SimSun" panose="02010600030101010101" pitchFamily="2" charset="-122"/>
              </a:rPr>
              <a:t>Fire escape windows locked shut</a:t>
            </a:r>
          </a:p>
          <a:p>
            <a:pPr lvl="1"/>
            <a:r>
              <a:rPr lang="en-GB" altLang="zh-CN" b="1" dirty="0">
                <a:ea typeface="SimSun" panose="02010600030101010101" pitchFamily="2" charset="-122"/>
              </a:rPr>
              <a:t>Means of escape blocked by furniture and occupants goods</a:t>
            </a:r>
          </a:p>
          <a:p>
            <a:pPr lvl="1"/>
            <a:r>
              <a:rPr lang="en-GB" altLang="zh-CN" b="1" dirty="0">
                <a:ea typeface="SimSun" panose="02010600030101010101" pitchFamily="2" charset="-122"/>
              </a:rPr>
              <a:t>Candles and lanterns having been recently used</a:t>
            </a:r>
            <a:endParaRPr lang="en-GB" altLang="en-US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536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effectLst/>
              </a:rPr>
              <a:t>The Management of Houses in Multiple Occupation (England) Regulations 2006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 smtClean="0">
                <a:effectLst/>
              </a:rPr>
              <a:t>The Licensing and Management of Houses in Multiple Occupation (Additional Provisions) (England) Regulations 2007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30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21053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RUBBISH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27989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ACCREDITED PROPERTY SCHEME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390456" y="7627335"/>
            <a:ext cx="25164912" cy="613025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2391094" y="2711669"/>
            <a:ext cx="2917671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331183"/>
              </p:ext>
            </p:extLst>
          </p:nvPr>
        </p:nvGraphicFramePr>
        <p:xfrm>
          <a:off x="3279228" y="2711669"/>
          <a:ext cx="5470633" cy="2885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Bitmap Image" r:id="rId3" imgW="8314286" imgH="7430537" progId="Paint.Picture">
                  <p:embed/>
                </p:oleObj>
              </mc:Choice>
              <mc:Fallback>
                <p:oleObj name="Bitmap Image" r:id="rId3" imgW="8314286" imgH="7430537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228" y="2711669"/>
                        <a:ext cx="5470633" cy="28850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59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LICENSING OF HOUSES IN MULIPLE OCCUPATION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altLang="en-US" sz="4400" b="1" dirty="0" smtClean="0"/>
              <a:t>HMO’s THAT HAVE THREE OR MORE STOREYS AND ARE OCCUPIED BY FIVE OR MORE TENANTS LIVING AS MORE THAN ONE HOUSHOELD AND SHARING FACILITIES MUST HAVE A LICENCE FROM THE LOCAL AUTHROITY TO OPERATE.</a:t>
            </a:r>
            <a:r>
              <a:rPr lang="en-GB" altLang="en-US" sz="4400" dirty="0" smtClean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021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1749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None/>
            </a:pPr>
            <a:r>
              <a:rPr lang="en-GB" altLang="en-US" sz="4800" b="1" dirty="0"/>
              <a:t>ITS PURPOSE IS TO ENSURE:</a:t>
            </a:r>
          </a:p>
          <a:p>
            <a:r>
              <a:rPr lang="en-GB" altLang="en-US" sz="4800" b="1" dirty="0"/>
              <a:t>landlords of HMOs are fit and proper people, or employ managers who are</a:t>
            </a:r>
          </a:p>
          <a:p>
            <a:r>
              <a:rPr lang="en-GB" altLang="en-US" sz="4800" b="1" dirty="0"/>
              <a:t>each HMO is suitable for occupation by the number of people allowed under the licence</a:t>
            </a:r>
          </a:p>
          <a:p>
            <a:r>
              <a:rPr lang="en-GB" altLang="en-US" sz="4800" b="1" dirty="0"/>
              <a:t>the standard of management of the HMO is adequate</a:t>
            </a:r>
          </a:p>
          <a:p>
            <a:r>
              <a:rPr lang="en-GB" altLang="en-US" sz="4800" b="1" dirty="0"/>
              <a:t>high risk HMOs can be identified and targeted for improvement.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265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PRIORITIES FOR 2014/15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 smtClean="0"/>
              <a:t>REMOVAL OF ALL CATEGORY 1 HAZARDS</a:t>
            </a:r>
          </a:p>
          <a:p>
            <a:r>
              <a:rPr lang="en-GB" sz="3200" dirty="0" smtClean="0"/>
              <a:t>CONCENTRATE ON EXCESS COLD AND FUEL POVERTY</a:t>
            </a:r>
          </a:p>
          <a:p>
            <a:r>
              <a:rPr lang="en-GB" sz="3200" dirty="0" smtClean="0"/>
              <a:t>REDUCTION IN SLIPS, TRIPS AND FALLS</a:t>
            </a:r>
          </a:p>
          <a:p>
            <a:r>
              <a:rPr lang="en-GB" sz="3200" dirty="0" smtClean="0"/>
              <a:t>IMPROVEMENTS TO FIRE SAFETY</a:t>
            </a:r>
          </a:p>
          <a:p>
            <a:endParaRPr lang="en-GB" sz="3200" dirty="0"/>
          </a:p>
          <a:p>
            <a:r>
              <a:rPr lang="en-GB" sz="3200" dirty="0" smtClean="0"/>
              <a:t>PROMOTE GOOD MANAGEMENT</a:t>
            </a:r>
          </a:p>
          <a:p>
            <a:r>
              <a:rPr lang="en-GB" sz="3200" dirty="0" smtClean="0"/>
              <a:t>WORK WITH RESIDENTS OF PARK HOMES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7408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PARTNERSHIP WORKING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800" dirty="0" smtClean="0"/>
              <a:t>FIRE SERVICE</a:t>
            </a:r>
          </a:p>
          <a:p>
            <a:r>
              <a:rPr lang="en-GB" sz="4800" dirty="0" smtClean="0"/>
              <a:t>PUBLIC HEALTH </a:t>
            </a:r>
          </a:p>
          <a:p>
            <a:r>
              <a:rPr lang="en-GB" sz="4800" dirty="0" smtClean="0"/>
              <a:t>HEALTH AUTHORITY</a:t>
            </a:r>
          </a:p>
          <a:p>
            <a:r>
              <a:rPr lang="en-GB" sz="4800" dirty="0" smtClean="0"/>
              <a:t>POLICE SERVICE</a:t>
            </a:r>
          </a:p>
          <a:p>
            <a:r>
              <a:rPr lang="en-GB" sz="4800" dirty="0" smtClean="0"/>
              <a:t>TRADING STANDARDS</a:t>
            </a:r>
          </a:p>
        </p:txBody>
      </p:sp>
    </p:spTree>
    <p:extLst>
      <p:ext uri="{BB962C8B-B14F-4D97-AF65-F5344CB8AC3E}">
        <p14:creationId xmlns:p14="http://schemas.microsoft.com/office/powerpoint/2010/main" val="3431704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dirty="0" smtClean="0"/>
              <a:t>CORPORATE PRIORITY	</a:t>
            </a:r>
            <a:endParaRPr lang="en-GB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6000" dirty="0" smtClean="0"/>
              <a:t>To provide a safe, secure and warm home for everyone in our district</a:t>
            </a:r>
          </a:p>
          <a:p>
            <a:pPr marL="0" indent="0" algn="ctr">
              <a:buNone/>
            </a:pPr>
            <a:r>
              <a:rPr lang="en-GB" sz="4000" dirty="0" smtClean="0"/>
              <a:t>Housing standards</a:t>
            </a:r>
          </a:p>
          <a:p>
            <a:pPr marL="0" indent="0" algn="ctr">
              <a:buNone/>
            </a:pPr>
            <a:r>
              <a:rPr lang="en-GB" sz="4000" dirty="0" smtClean="0"/>
              <a:t>Home Improvement Agency</a:t>
            </a:r>
          </a:p>
          <a:p>
            <a:pPr marL="0" indent="0" algn="ctr">
              <a:buNone/>
            </a:pPr>
            <a:r>
              <a:rPr lang="en-GB" sz="4000" dirty="0" smtClean="0"/>
              <a:t>Housing Options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79229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FURTHER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GB" altLang="zh-CN" sz="4800" b="1" dirty="0" smtClean="0">
                <a:ea typeface="SimSun" panose="02010600030101010101" pitchFamily="2" charset="-122"/>
              </a:rPr>
              <a:t>SHOULD YOU WISH TO SEE MORE INFORMATION PLEASE CONTACT PRIVATE HOUSING ON 01524 582257 OR LOOK AT THE COUNCIL’S WEBSITE:</a:t>
            </a:r>
            <a:r>
              <a:rPr lang="en-GB" altLang="zh-CN" sz="4800" dirty="0" smtClean="0">
                <a:ea typeface="SimSun" panose="02010600030101010101" pitchFamily="2" charset="-122"/>
              </a:rPr>
              <a:t> </a:t>
            </a:r>
          </a:p>
          <a:p>
            <a:pPr>
              <a:buFontTx/>
              <a:buNone/>
            </a:pPr>
            <a:endParaRPr lang="en-GB" altLang="zh-CN" sz="4800" dirty="0" smtClean="0">
              <a:ea typeface="SimSun" panose="02010600030101010101" pitchFamily="2" charset="-122"/>
            </a:endParaRPr>
          </a:p>
          <a:p>
            <a:pPr algn="ctr">
              <a:buFontTx/>
              <a:buNone/>
            </a:pPr>
            <a:r>
              <a:rPr lang="en-GB" altLang="zh-CN" sz="4800" dirty="0" smtClean="0">
                <a:ea typeface="SimSun" panose="02010600030101010101" pitchFamily="2" charset="-122"/>
                <a:hlinkClick r:id="rId2"/>
              </a:rPr>
              <a:t>www.lancaster.gov.uk</a:t>
            </a:r>
            <a:r>
              <a:rPr lang="en-GB" altLang="zh-CN" sz="4800" dirty="0" smtClean="0">
                <a:ea typeface="SimSun" panose="02010600030101010101" pitchFamily="2" charset="-122"/>
              </a:rPr>
              <a:t>. </a:t>
            </a:r>
            <a:endParaRPr lang="en-GB" altLang="en-US" sz="48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619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PRIVATE RENTED SECTOR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171" y="3886200"/>
            <a:ext cx="18287999" cy="502126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http://static.guim.co.uk/sys-images/Guardian/Pix/pictures/2014/2/27/1393504007338/graph1.jpeg?guni=Article:in%20body%20l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2105647"/>
            <a:ext cx="8001000" cy="366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57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LOCAL AUTHORITY MUST</a:t>
            </a:r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KEEP THE HOUSING CONDITIONS IN THEIR AREA UNDER REVIEW</a:t>
            </a:r>
          </a:p>
          <a:p>
            <a:r>
              <a:rPr lang="en-GB" dirty="0" smtClean="0"/>
              <a:t>INSPECT PROPERTIES TO DETERMINE WHETHER ANY CATEGORY 1 OR 2 HAZARDS EXIST</a:t>
            </a:r>
          </a:p>
          <a:p>
            <a:r>
              <a:rPr lang="en-GB" dirty="0" smtClean="0"/>
              <a:t>TAKE APPROPRIATE ENFORCEMENT ACTION IF THEY CONSIDER CATEGORY 1 HAZARDS EXIST</a:t>
            </a:r>
          </a:p>
          <a:p>
            <a:r>
              <a:rPr lang="en-GB" dirty="0" smtClean="0"/>
              <a:t>ADMINISTER A MANDATORY LICENSING SCHEEM FOR QUALIFYING HMOS.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954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HOUSING HEALTH AND RATING SYSTEM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3408" y="1825625"/>
            <a:ext cx="61651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36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HOUSING ACT 2004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608083" y="2828836"/>
            <a:ext cx="9128233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endParaRPr lang="en-GB" altLang="zh-CN" b="1" dirty="0" smtClean="0">
              <a:ea typeface="SimSun" panose="02010600030101010101" pitchFamily="2" charset="-122"/>
            </a:endParaRPr>
          </a:p>
          <a:p>
            <a:pPr algn="ctr">
              <a:buFontTx/>
              <a:buNone/>
            </a:pPr>
            <a:r>
              <a:rPr lang="en-GB" altLang="zh-CN" sz="4000" b="1" dirty="0" smtClean="0">
                <a:ea typeface="SimSun" panose="02010600030101010101" pitchFamily="2" charset="-122"/>
              </a:rPr>
              <a:t>ANY RESIDENTIAL PREMISES SHOULD PROVIDE A SAFE AND HEALTHY ENVIRONMENT FOR ANY POTENTIAL OCCUPIER OR VISITOR. </a:t>
            </a:r>
            <a:endParaRPr lang="en-GB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63702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DAMP AND MOULD GROWTH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55402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EXCESS COLD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88316" y="1019255"/>
            <a:ext cx="3693887" cy="5533695"/>
          </a:xfrm>
        </p:spPr>
      </p:pic>
    </p:spTree>
    <p:extLst>
      <p:ext uri="{BB962C8B-B14F-4D97-AF65-F5344CB8AC3E}">
        <p14:creationId xmlns:p14="http://schemas.microsoft.com/office/powerpoint/2010/main" val="276010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ELECTRICAL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401264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23A227E0C7F845B5508A37E0582B72" ma:contentTypeVersion="16" ma:contentTypeDescription="Create a new document." ma:contentTypeScope="" ma:versionID="d1c69e061f884281d2976c723d606886">
  <xsd:schema xmlns:xsd="http://www.w3.org/2001/XMLSchema" xmlns:xs="http://www.w3.org/2001/XMLSchema" xmlns:p="http://schemas.microsoft.com/office/2006/metadata/properties" xmlns:ns2="234d133d-ed60-4ab5-a374-8a106d6836f3" xmlns:ns3="16f686bd-ad6e-42d8-9cb9-ab5db89cda52" xmlns:ns4="61ad3ab6-5f07-457e-b562-4dbb8de88a4c" targetNamespace="http://schemas.microsoft.com/office/2006/metadata/properties" ma:root="true" ma:fieldsID="83f4d4b6177d7a57e121dd7d659f5710" ns2:_="" ns3:_="" ns4:_="">
    <xsd:import namespace="234d133d-ed60-4ab5-a374-8a106d6836f3"/>
    <xsd:import namespace="16f686bd-ad6e-42d8-9cb9-ab5db89cda52"/>
    <xsd:import namespace="61ad3ab6-5f07-457e-b562-4dbb8de88a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4d133d-ed60-4ab5-a374-8a106d6836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0e1eb93-e13e-4676-b2c2-cb3685ad93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686bd-ad6e-42d8-9cb9-ab5db89cda5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ad3ab6-5f07-457e-b562-4dbb8de88a4c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8826c39c-6148-46ae-80d2-cf3f77178f05}" ma:internalName="TaxCatchAll" ma:showField="CatchAllData" ma:web="16f686bd-ad6e-42d8-9cb9-ab5db89cda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34d133d-ed60-4ab5-a374-8a106d6836f3">
      <Terms xmlns="http://schemas.microsoft.com/office/infopath/2007/PartnerControls"/>
    </lcf76f155ced4ddcb4097134ff3c332f>
    <TaxCatchAll xmlns="61ad3ab6-5f07-457e-b562-4dbb8de88a4c" xsi:nil="true"/>
  </documentManagement>
</p:properties>
</file>

<file path=customXml/itemProps1.xml><?xml version="1.0" encoding="utf-8"?>
<ds:datastoreItem xmlns:ds="http://schemas.openxmlformats.org/officeDocument/2006/customXml" ds:itemID="{EE708B6F-2095-46DA-9CC1-3F110438C4C0}"/>
</file>

<file path=customXml/itemProps2.xml><?xml version="1.0" encoding="utf-8"?>
<ds:datastoreItem xmlns:ds="http://schemas.openxmlformats.org/officeDocument/2006/customXml" ds:itemID="{0BAD5FDD-BCE0-48BF-B02A-9ECD953FE92B}"/>
</file>

<file path=customXml/itemProps3.xml><?xml version="1.0" encoding="utf-8"?>
<ds:datastoreItem xmlns:ds="http://schemas.openxmlformats.org/officeDocument/2006/customXml" ds:itemID="{9EB02AB3-7A85-4049-BCA3-AA5AA67DDF3A}"/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365</Words>
  <Application>Microsoft Office PowerPoint</Application>
  <PresentationFormat>Widescreen</PresentationFormat>
  <Paragraphs>63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SimSun</vt:lpstr>
      <vt:lpstr>Arial</vt:lpstr>
      <vt:lpstr>Calibri</vt:lpstr>
      <vt:lpstr>Calibri Light</vt:lpstr>
      <vt:lpstr>Office Theme</vt:lpstr>
      <vt:lpstr>Paintbrush Picture</vt:lpstr>
      <vt:lpstr>LANCASTER CITY COUNCIL</vt:lpstr>
      <vt:lpstr>CORPORATE PRIORITY </vt:lpstr>
      <vt:lpstr>PRIVATE RENTED SECTOR </vt:lpstr>
      <vt:lpstr>LOCAL AUTHORITY MUST </vt:lpstr>
      <vt:lpstr>HOUSING HEALTH AND RATING SYSTEM</vt:lpstr>
      <vt:lpstr>HOUSING ACT 2004</vt:lpstr>
      <vt:lpstr>DAMP AND MOULD GROWTH</vt:lpstr>
      <vt:lpstr>EXCESS COLD</vt:lpstr>
      <vt:lpstr>ELECTRICAL</vt:lpstr>
      <vt:lpstr>FIRE</vt:lpstr>
      <vt:lpstr>FIRE</vt:lpstr>
      <vt:lpstr>MANAGEMENT</vt:lpstr>
      <vt:lpstr>FIRE</vt:lpstr>
      <vt:lpstr>RUBBISH</vt:lpstr>
      <vt:lpstr>ACCREDITED PROPERTY SCHEME</vt:lpstr>
      <vt:lpstr>LICENSING OF HOUSES IN MULIPLE OCCUPATION</vt:lpstr>
      <vt:lpstr>PowerPoint Presentation</vt:lpstr>
      <vt:lpstr>PRIORITIES FOR 2014/15 </vt:lpstr>
      <vt:lpstr>PARTNERSHIP WORKING </vt:lpstr>
      <vt:lpstr>FURTHER INFORMATION</vt:lpstr>
    </vt:vector>
  </TitlesOfParts>
  <Company>Lancaster City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LANCASTER CITY COUNCIL</dc:title>
  <dc:creator>Macleod, Fiona</dc:creator>
  <cp:lastModifiedBy>Macleod, Fiona</cp:lastModifiedBy>
  <cp:revision>13</cp:revision>
  <dcterms:created xsi:type="dcterms:W3CDTF">2014-07-02T14:33:25Z</dcterms:created>
  <dcterms:modified xsi:type="dcterms:W3CDTF">2014-07-02T15:39:28Z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0x010100E823A227E0C7F845B5508A37E0582B72</vt:lpwstr>
  </property>
  <property fmtid="{D5CDD505-2E9C-101B-9397-08002B2CF9AE}" pid="3" name="Order">
    <vt:r8>13000</vt:r8>
  </property>
  <property fmtid="{D5CDD505-2E9C-101B-9397-08002B2CF9AE}" pid="4" name="MediaServiceImageTags">
    <vt:lpwstr/>
  </property>
</Properties>
</file>